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embeddedFontLst>
    <p:embeddedFont>
      <p:font typeface="Comfortaa" pitchFamily="2" charset="0"/>
      <p:regular r:id="rId5"/>
      <p:bold r:id="rId6"/>
    </p:embeddedFont>
    <p:embeddedFont>
      <p:font typeface="KG Miss Kindergarten" panose="02000000000000000000" pitchFamily="2" charset="77"/>
      <p:regular r:id="rId7"/>
    </p:embeddedFont>
    <p:embeddedFont>
      <p:font typeface="KG Shake it Off Popped" panose="02000000000000000000" pitchFamily="2" charset="77"/>
      <p:regular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7" roundtripDataSignature="AMtx7miQydRKLNGtvypclFRE3C7MAQig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03A84E3-EDEE-4AC5-8DF2-DC100B7C1AB1}">
  <a:tblStyle styleId="{403A84E3-EDEE-4AC5-8DF2-DC100B7C1AB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80"/>
  </p:normalViewPr>
  <p:slideViewPr>
    <p:cSldViewPr snapToGrid="0">
      <p:cViewPr varScale="1">
        <p:scale>
          <a:sx n="83" d="100"/>
          <a:sy n="83" d="100"/>
        </p:scale>
        <p:origin x="2832" y="20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font" Target="fonts/font3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19" Type="http://schemas.openxmlformats.org/officeDocument/2006/relationships/viewProps" Target="view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"/>
          <p:cNvSpPr txBox="1">
            <a:spLocks noGrp="1"/>
          </p:cNvSpPr>
          <p:nvPr>
            <p:ph type="ctrTitle"/>
          </p:nvPr>
        </p:nvSpPr>
        <p:spPr>
          <a:xfrm>
            <a:off x="-232117" y="317509"/>
            <a:ext cx="8236634" cy="9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spcBef>
                <a:spcPts val="1200"/>
              </a:spcBef>
              <a:buSzPts val="1100"/>
            </a:pPr>
            <a:r>
              <a:rPr lang="en" sz="3000" b="1" dirty="0">
                <a:latin typeface="KG Shake it Off Popped" panose="02000000000000000000" pitchFamily="2" charset="77"/>
                <a:ea typeface="Impact"/>
                <a:cs typeface="Impact"/>
                <a:sym typeface="Impact"/>
              </a:rPr>
              <a:t>We are WILD about Learning!</a:t>
            </a:r>
            <a:endParaRPr lang="en" sz="3000" b="1" dirty="0">
              <a:latin typeface="KG Shake it Off Popped" panose="02000000000000000000" pitchFamily="2" charset="77"/>
              <a:ea typeface="Roboto Mono"/>
              <a:cs typeface="Roboto Mono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877100" y="124825"/>
            <a:ext cx="55179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Kindergarten Newsletter: </a:t>
            </a:r>
            <a:r>
              <a:rPr lang="en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September 26-30,</a:t>
            </a:r>
            <a:r>
              <a:rPr lang="en" sz="1400" b="0" i="0" u="none" strike="noStrike" cap="none" dirty="0">
                <a:solidFill>
                  <a:srgbClr val="000000"/>
                </a:solidFill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 </a:t>
            </a:r>
            <a:r>
              <a:rPr lang="en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2022</a:t>
            </a:r>
            <a:endParaRPr sz="1400" b="0" i="0" u="none" strike="noStrike" cap="none" dirty="0">
              <a:solidFill>
                <a:srgbClr val="000000"/>
              </a:solidFill>
              <a:latin typeface="KG Miss Kindergarten" panose="02000000000000000000" pitchFamily="2" charset="77"/>
              <a:ea typeface="Comfortaa"/>
              <a:cs typeface="Comfortaa"/>
              <a:sym typeface="Comfortaa"/>
            </a:endParaRPr>
          </a:p>
        </p:txBody>
      </p:sp>
      <p:graphicFrame>
        <p:nvGraphicFramePr>
          <p:cNvPr id="60" name="Google Shape;60;p1"/>
          <p:cNvGraphicFramePr/>
          <p:nvPr>
            <p:extLst>
              <p:ext uri="{D42A27DB-BD31-4B8C-83A1-F6EECF244321}">
                <p14:modId xmlns:p14="http://schemas.microsoft.com/office/powerpoint/2010/main" val="579192844"/>
              </p:ext>
            </p:extLst>
          </p:nvPr>
        </p:nvGraphicFramePr>
        <p:xfrm>
          <a:off x="3886200" y="1353538"/>
          <a:ext cx="3676650" cy="178195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803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30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HOMEWORK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38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Mon. – Thurs.</a:t>
                      </a:r>
                      <a:endParaRPr sz="140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ELA Sheet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Math HW Pages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Practice Words to Know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Read 10 minutes per night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1" name="Google Shape;61;p1"/>
          <p:cNvGraphicFramePr/>
          <p:nvPr>
            <p:extLst>
              <p:ext uri="{D42A27DB-BD31-4B8C-83A1-F6EECF244321}">
                <p14:modId xmlns:p14="http://schemas.microsoft.com/office/powerpoint/2010/main" val="1369445775"/>
              </p:ext>
            </p:extLst>
          </p:nvPr>
        </p:nvGraphicFramePr>
        <p:xfrm>
          <a:off x="261256" y="3901355"/>
          <a:ext cx="3458675" cy="206394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772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ASSESSMENTS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168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ELA</a:t>
                      </a:r>
                      <a:endParaRPr sz="140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3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System Font Regular"/>
                        <a:buNone/>
                      </a:pPr>
                      <a:r>
                        <a:rPr lang="en-US" sz="1400" u="none" strike="noStrike" cap="none" dirty="0">
                          <a:latin typeface="KG Miss Kindergarten" panose="02000000000000000000" pitchFamily="2" charset="77"/>
                          <a:sym typeface="Comfortaa"/>
                        </a:rPr>
                        <a:t>None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556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Math</a:t>
                      </a:r>
                      <a:endParaRPr sz="140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sym typeface="Comfortaa"/>
                        </a:rPr>
                        <a:t>None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2" name="Google Shape;62;p1"/>
          <p:cNvGraphicFramePr/>
          <p:nvPr>
            <p:extLst>
              <p:ext uri="{D42A27DB-BD31-4B8C-83A1-F6EECF244321}">
                <p14:modId xmlns:p14="http://schemas.microsoft.com/office/powerpoint/2010/main" val="3695080671"/>
              </p:ext>
            </p:extLst>
          </p:nvPr>
        </p:nvGraphicFramePr>
        <p:xfrm>
          <a:off x="3886200" y="3285094"/>
          <a:ext cx="3676650" cy="209196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26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4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6553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BREAKFAST &amp; LUNCH</a:t>
                      </a:r>
                      <a:endParaRPr sz="1600"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390">
                <a:tc rowSpan="4" gridSpan="3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Please fill out the lunch application online and make sure your child brings money or has money on their account for meals.</a:t>
                      </a: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   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Breakfast $1.75        Lunch $3.00</a:t>
                      </a:r>
                      <a:endParaRPr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39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39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5404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3" name="Google Shape;63;p1"/>
          <p:cNvGraphicFramePr/>
          <p:nvPr>
            <p:extLst>
              <p:ext uri="{D42A27DB-BD31-4B8C-83A1-F6EECF244321}">
                <p14:modId xmlns:p14="http://schemas.microsoft.com/office/powerpoint/2010/main" val="975974442"/>
              </p:ext>
            </p:extLst>
          </p:nvPr>
        </p:nvGraphicFramePr>
        <p:xfrm>
          <a:off x="261257" y="6090557"/>
          <a:ext cx="3458675" cy="1371325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293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5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653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MATH SKILLS 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792">
                <a:tc gridSpan="2">
                  <a:txBody>
                    <a:bodyPr/>
                    <a:lstStyle/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omfortaa,Sans-Serif"/>
                        <a:buChar char="★"/>
                      </a:pPr>
                      <a:r>
                        <a:rPr lang="en" sz="1400" b="0" i="0" u="none" strike="noStrike" noProof="0" dirty="0">
                          <a:latin typeface="KG Miss Kindergarten" panose="02000000000000000000" pitchFamily="2" charset="77"/>
                        </a:rPr>
                        <a:t>Count 6 and 7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omfortaa,Sans-Serif"/>
                        <a:buChar char="★"/>
                      </a:pPr>
                      <a:r>
                        <a:rPr lang="en" sz="1400" b="0" i="0" u="none" strike="noStrike" noProof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Make 6 and 7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5" name="Google Shape;65;p1"/>
          <p:cNvGraphicFramePr/>
          <p:nvPr>
            <p:extLst>
              <p:ext uri="{D42A27DB-BD31-4B8C-83A1-F6EECF244321}">
                <p14:modId xmlns:p14="http://schemas.microsoft.com/office/powerpoint/2010/main" val="3556102905"/>
              </p:ext>
            </p:extLst>
          </p:nvPr>
        </p:nvGraphicFramePr>
        <p:xfrm>
          <a:off x="3886200" y="5502167"/>
          <a:ext cx="3676650" cy="3660121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67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356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REMINDERS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6552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00" baseline="30000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Please make sure all money is sent in your child’s blue folder (please label and seal it in a ziploc bag or envelope).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400" baseline="30000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If your child is absent, please send an excuse with the following information: Child’s name, date of absence, teacher’s name, and reason for absence.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Workbook Fee- $15.00    Paper Fee-$5.00</a:t>
                      </a:r>
                    </a:p>
                  </a:txBody>
                  <a:tcPr marL="91450" marR="91450" marT="91450" marB="914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3" name="Google Shape;73;p1"/>
          <p:cNvSpPr txBox="1"/>
          <p:nvPr/>
        </p:nvSpPr>
        <p:spPr>
          <a:xfrm>
            <a:off x="-3012141" y="9789459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E87D3DC-F8DE-A04C-ABE2-7B5EF1D70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110309"/>
              </p:ext>
            </p:extLst>
          </p:nvPr>
        </p:nvGraphicFramePr>
        <p:xfrm>
          <a:off x="261255" y="7606104"/>
          <a:ext cx="3458675" cy="155618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458675">
                  <a:extLst>
                    <a:ext uri="{9D8B030D-6E8A-4147-A177-3AD203B41FA5}">
                      <a16:colId xmlns:a16="http://schemas.microsoft.com/office/drawing/2014/main" val="871930247"/>
                    </a:ext>
                  </a:extLst>
                </a:gridCol>
              </a:tblGrid>
              <a:tr h="51162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SCHOOL SCHEDULE</a:t>
                      </a:r>
                      <a:endParaRPr lang="en"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840816"/>
                  </a:ext>
                </a:extLst>
              </a:tr>
              <a:tr h="1044562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6:55-7:30 am- Student arrival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Breakfast ends at 7:20 </a:t>
                      </a:r>
                    </a:p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Be here early!</a:t>
                      </a:r>
                      <a:endParaRPr lang="en"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13970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2:00 pm –Student Dismissal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552752"/>
                  </a:ext>
                </a:extLst>
              </a:tr>
            </a:tbl>
          </a:graphicData>
        </a:graphic>
      </p:graphicFrame>
      <p:pic>
        <p:nvPicPr>
          <p:cNvPr id="19" name="Picture 18">
            <a:extLst>
              <a:ext uri="{FF2B5EF4-FFF2-40B4-BE49-F238E27FC236}">
                <a16:creationId xmlns:a16="http://schemas.microsoft.com/office/drawing/2014/main" id="{8E6B1FE2-7633-0C97-FFC9-0B5CDE4FED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433506"/>
            <a:ext cx="2318197" cy="42477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4B0AB8D0-B776-6B43-E819-370BA8304C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8197" y="9433505"/>
            <a:ext cx="2318197" cy="424777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EF7EBA8D-2B2F-0051-236F-50B7465A99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6050" y="9433504"/>
            <a:ext cx="2318197" cy="42477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DC3D8258-2A92-C587-2991-3492946DC1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7754" y="9433504"/>
            <a:ext cx="1504646" cy="424777"/>
          </a:xfrm>
          <a:prstGeom prst="rect">
            <a:avLst/>
          </a:prstGeom>
        </p:spPr>
      </p:pic>
      <p:graphicFrame>
        <p:nvGraphicFramePr>
          <p:cNvPr id="6" name="Google Shape;62;p1">
            <a:extLst>
              <a:ext uri="{FF2B5EF4-FFF2-40B4-BE49-F238E27FC236}">
                <a16:creationId xmlns:a16="http://schemas.microsoft.com/office/drawing/2014/main" id="{5A4D87ED-0A3B-4536-5E37-D3B89CE483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14227453"/>
              </p:ext>
            </p:extLst>
          </p:nvPr>
        </p:nvGraphicFramePr>
        <p:xfrm>
          <a:off x="283768" y="1314466"/>
          <a:ext cx="3458675" cy="242255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07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65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5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8701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IMPORTANT EVENTS</a:t>
                      </a:r>
                      <a:endParaRPr sz="1600"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630">
                <a:tc rowSpan="4" gridSpan="3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September 30- Party with Principals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b="0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63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63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0965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0BBE7FF-1C24-07D8-08CC-95B65CF16FE6}"/>
              </a:ext>
            </a:extLst>
          </p:cNvPr>
          <p:cNvSpPr txBox="1"/>
          <p:nvPr/>
        </p:nvSpPr>
        <p:spPr>
          <a:xfrm>
            <a:off x="1462983" y="2925291"/>
            <a:ext cx="24072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Scan the QR Code to purchase a 2022-2023 Pearl Pirate yearbook!</a:t>
            </a:r>
          </a:p>
          <a:p>
            <a:endParaRPr lang="en-US" dirty="0"/>
          </a:p>
        </p:txBody>
      </p:sp>
      <p:pic>
        <p:nvPicPr>
          <p:cNvPr id="11" name="Picture 10" descr="Qr code&#10;&#10;Description automatically generated">
            <a:extLst>
              <a:ext uri="{FF2B5EF4-FFF2-40B4-BE49-F238E27FC236}">
                <a16:creationId xmlns:a16="http://schemas.microsoft.com/office/drawing/2014/main" id="{D35FC6E9-AD8C-4680-1A17-756FDDDA30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9991" y="2701238"/>
            <a:ext cx="983345" cy="101255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286CDC3-0B80-9701-2B55-0B52F18F6465}"/>
              </a:ext>
            </a:extLst>
          </p:cNvPr>
          <p:cNvSpPr txBox="1"/>
          <p:nvPr/>
        </p:nvSpPr>
        <p:spPr>
          <a:xfrm>
            <a:off x="174782" y="2422087"/>
            <a:ext cx="36766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….……………………………………………....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"/>
          <p:cNvSpPr txBox="1">
            <a:spLocks noGrp="1"/>
          </p:cNvSpPr>
          <p:nvPr>
            <p:ph type="ctrTitle"/>
          </p:nvPr>
        </p:nvSpPr>
        <p:spPr>
          <a:xfrm>
            <a:off x="264898" y="576075"/>
            <a:ext cx="4258537" cy="6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l">
              <a:spcBef>
                <a:spcPts val="1200"/>
              </a:spcBef>
              <a:buSzPts val="1100"/>
            </a:pPr>
            <a:r>
              <a:rPr lang="en" sz="2600" dirty="0">
                <a:latin typeface="KG Shake it Off Popped" panose="02000000000000000000" pitchFamily="2" charset="77"/>
                <a:ea typeface="Oswald"/>
                <a:cs typeface="Oswald"/>
                <a:sym typeface="Oswald"/>
              </a:rPr>
              <a:t>Module 2,  Week 2: </a:t>
            </a:r>
            <a:br>
              <a:rPr lang="en" sz="2600" dirty="0">
                <a:latin typeface="KG Shake it Off Popped" panose="02000000000000000000" pitchFamily="2" charset="77"/>
                <a:ea typeface="Oswald"/>
                <a:cs typeface="Oswald"/>
                <a:sym typeface="Oswald"/>
              </a:rPr>
            </a:br>
            <a:r>
              <a:rPr lang="en" sz="2000" dirty="0">
                <a:latin typeface="KG Miss Kindergarten" panose="02000000000000000000" pitchFamily="2" charset="77"/>
                <a:ea typeface="Oswald"/>
                <a:cs typeface="Oswald"/>
                <a:sym typeface="Oswald"/>
              </a:rPr>
              <a:t>There’s Only One Me!</a:t>
            </a:r>
            <a:endParaRPr lang="en" sz="2000" dirty="0">
              <a:latin typeface="KG Miss Kindergarten" panose="02000000000000000000" pitchFamily="2" charset="77"/>
              <a:ea typeface="Oswald"/>
              <a:cs typeface="Oswald"/>
            </a:endParaRPr>
          </a:p>
        </p:txBody>
      </p:sp>
      <p:graphicFrame>
        <p:nvGraphicFramePr>
          <p:cNvPr id="81" name="Google Shape;81;p2"/>
          <p:cNvGraphicFramePr/>
          <p:nvPr>
            <p:extLst>
              <p:ext uri="{D42A27DB-BD31-4B8C-83A1-F6EECF244321}">
                <p14:modId xmlns:p14="http://schemas.microsoft.com/office/powerpoint/2010/main" val="2129063217"/>
              </p:ext>
            </p:extLst>
          </p:nvPr>
        </p:nvGraphicFramePr>
        <p:xfrm>
          <a:off x="224250" y="2467447"/>
          <a:ext cx="2240200" cy="1088878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21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077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PHONICS 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094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Short a and Long a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09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2" name="Google Shape;82;p2"/>
          <p:cNvGraphicFramePr/>
          <p:nvPr>
            <p:extLst>
              <p:ext uri="{D42A27DB-BD31-4B8C-83A1-F6EECF244321}">
                <p14:modId xmlns:p14="http://schemas.microsoft.com/office/powerpoint/2010/main" val="4169354264"/>
              </p:ext>
            </p:extLst>
          </p:nvPr>
        </p:nvGraphicFramePr>
        <p:xfrm>
          <a:off x="224238" y="1361060"/>
          <a:ext cx="7323925" cy="96929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59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4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ESSENTIAL QUESTION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650">
                <a:tc rowSpan="4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What makes each of us special?</a:t>
                      </a:r>
                      <a:endParaRPr lang="en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3" name="Google Shape;83;p2"/>
          <p:cNvGraphicFramePr/>
          <p:nvPr>
            <p:extLst>
              <p:ext uri="{D42A27DB-BD31-4B8C-83A1-F6EECF244321}">
                <p14:modId xmlns:p14="http://schemas.microsoft.com/office/powerpoint/2010/main" val="3302055747"/>
              </p:ext>
            </p:extLst>
          </p:nvPr>
        </p:nvGraphicFramePr>
        <p:xfrm>
          <a:off x="224238" y="3552855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166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WORDS TO KNOW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129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am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at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go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248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4" name="Google Shape;84;p2"/>
          <p:cNvGraphicFramePr/>
          <p:nvPr>
            <p:extLst>
              <p:ext uri="{D42A27DB-BD31-4B8C-83A1-F6EECF244321}">
                <p14:modId xmlns:p14="http://schemas.microsoft.com/office/powerpoint/2010/main" val="429295978"/>
              </p:ext>
            </p:extLst>
          </p:nvPr>
        </p:nvGraphicFramePr>
        <p:xfrm>
          <a:off x="2564075" y="4832485"/>
          <a:ext cx="4979726" cy="193026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79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369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VOCABULARY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657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BIG IDEA WORDS:</a:t>
                      </a: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 </a:t>
                      </a:r>
                      <a:r>
                        <a:rPr lang="en" sz="1400" b="0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celebrate, different, special</a:t>
                      </a:r>
                      <a:endParaRPr lang="en" sz="1400" b="0" u="none" strike="noStrike" cap="none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POWER WORDS</a:t>
                      </a:r>
                      <a:r>
                        <a:rPr lang="en" sz="1400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:</a:t>
                      </a:r>
                      <a:r>
                        <a:rPr lang="en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 bother, change, same</a:t>
                      </a:r>
                      <a:endParaRPr sz="1400" u="none" strike="noStrike" cap="none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5" name="Google Shape;85;p2"/>
          <p:cNvGraphicFramePr/>
          <p:nvPr>
            <p:extLst>
              <p:ext uri="{D42A27DB-BD31-4B8C-83A1-F6EECF244321}">
                <p14:modId xmlns:p14="http://schemas.microsoft.com/office/powerpoint/2010/main" val="3299291659"/>
              </p:ext>
            </p:extLst>
          </p:nvPr>
        </p:nvGraphicFramePr>
        <p:xfrm>
          <a:off x="2564075" y="2467450"/>
          <a:ext cx="4979725" cy="221797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571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8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000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READING</a:t>
                      </a:r>
                      <a:endParaRPr sz="1600" b="1" u="none" strike="noStrike" cap="none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7971">
                <a:tc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Genre: Fiction</a:t>
                      </a:r>
                      <a:endParaRPr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Story Elements: Characters, Settings, Events</a:t>
                      </a:r>
                    </a:p>
                    <a:p>
                      <a:pPr marL="457200" marR="0" lvl="0" indent="-3175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  <a:tabLst/>
                        <a:defRPr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Listening Comprehension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Central idea</a:t>
                      </a: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P</a:t>
                      </a:r>
                      <a:r>
                        <a:rPr lang="en" dirty="0" err="1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icture</a:t>
                      </a: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 clues</a:t>
                      </a: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Print concepts: book parts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6" name="Google Shape;86;p2"/>
          <p:cNvGraphicFramePr/>
          <p:nvPr>
            <p:extLst>
              <p:ext uri="{D42A27DB-BD31-4B8C-83A1-F6EECF244321}">
                <p14:modId xmlns:p14="http://schemas.microsoft.com/office/powerpoint/2010/main" val="250354142"/>
              </p:ext>
            </p:extLst>
          </p:nvPr>
        </p:nvGraphicFramePr>
        <p:xfrm>
          <a:off x="224238" y="4896417"/>
          <a:ext cx="2240200" cy="1395312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1654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SPELLING WORDS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008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Spelling words will begin in the 2</a:t>
                      </a:r>
                      <a:r>
                        <a:rPr lang="en" b="0" baseline="30000" dirty="0">
                          <a:latin typeface="KG Miss Kindergarten" panose="02000000000000000000" pitchFamily="2" charset="77"/>
                        </a:rPr>
                        <a:t>nd</a:t>
                      </a:r>
                      <a:r>
                        <a:rPr lang="en" b="0" dirty="0">
                          <a:latin typeface="KG Miss Kindergarten" panose="02000000000000000000" pitchFamily="2" charset="77"/>
                        </a:rPr>
                        <a:t> nine weeks.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2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7" name="Google Shape;87;p2"/>
          <p:cNvGraphicFramePr/>
          <p:nvPr>
            <p:extLst>
              <p:ext uri="{D42A27DB-BD31-4B8C-83A1-F6EECF244321}">
                <p14:modId xmlns:p14="http://schemas.microsoft.com/office/powerpoint/2010/main" val="3483552905"/>
              </p:ext>
            </p:extLst>
          </p:nvPr>
        </p:nvGraphicFramePr>
        <p:xfrm>
          <a:off x="224238" y="6417598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441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WRITING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713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First Name</a:t>
                      </a:r>
                      <a:endParaRPr lang="en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Letters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Narrative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021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8" name="Google Shape;88;p2"/>
          <p:cNvGraphicFramePr/>
          <p:nvPr>
            <p:extLst>
              <p:ext uri="{D42A27DB-BD31-4B8C-83A1-F6EECF244321}">
                <p14:modId xmlns:p14="http://schemas.microsoft.com/office/powerpoint/2010/main" val="4134901241"/>
              </p:ext>
            </p:extLst>
          </p:nvPr>
        </p:nvGraphicFramePr>
        <p:xfrm>
          <a:off x="224238" y="7793088"/>
          <a:ext cx="2240200" cy="149346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521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PHONEMIC AWARENESS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102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KG Miss Kindergarten" panose="02000000000000000000" pitchFamily="2" charset="77"/>
                        </a:rPr>
                        <a:t>Identify syllables, blend phonemes, and medial vowel sounds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84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9" name="Google Shape;89;p2"/>
          <p:cNvGraphicFramePr/>
          <p:nvPr>
            <p:extLst>
              <p:ext uri="{D42A27DB-BD31-4B8C-83A1-F6EECF244321}">
                <p14:modId xmlns:p14="http://schemas.microsoft.com/office/powerpoint/2010/main" val="557329374"/>
              </p:ext>
            </p:extLst>
          </p:nvPr>
        </p:nvGraphicFramePr>
        <p:xfrm>
          <a:off x="2564074" y="6909810"/>
          <a:ext cx="4979724" cy="2376737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79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443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REVIEW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2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Letters/sounds: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Aa-Zz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b="0" dirty="0">
                        <a:latin typeface="KG Miss Kindergarten" panose="02000000000000000000" pitchFamily="2" charset="77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Words to know: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 the, a, see, red, I, blue, yellow, to, by, my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endParaRPr lang="en-US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1" name="Google Shape;91;p2"/>
          <p:cNvSpPr/>
          <p:nvPr/>
        </p:nvSpPr>
        <p:spPr>
          <a:xfrm rot="252521">
            <a:off x="4936184" y="316649"/>
            <a:ext cx="2199231" cy="965001"/>
          </a:xfrm>
          <a:prstGeom prst="wedgeRoundRectCallout">
            <a:avLst>
              <a:gd name="adj1" fmla="val -5758"/>
              <a:gd name="adj2" fmla="val 80045"/>
              <a:gd name="adj3" fmla="val 0"/>
            </a:avLst>
          </a:prstGeom>
          <a:solidFill>
            <a:srgbClr val="FFFFFF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KG Miss Kindergarten" panose="02000000000000000000" pitchFamily="2" charset="77"/>
                <a:sym typeface="Arial"/>
              </a:rPr>
              <a:t>LEARNING MINDSET: </a:t>
            </a:r>
            <a:r>
              <a:rPr lang="en" b="1" dirty="0">
                <a:latin typeface="KG Miss Kindergarten" panose="02000000000000000000" pitchFamily="2" charset="77"/>
              </a:rPr>
              <a:t>Self-Reflection</a:t>
            </a:r>
            <a:endParaRPr lang="en" sz="1400" b="1" i="0" u="none" strike="noStrike" cap="none" dirty="0">
              <a:solidFill>
                <a:srgbClr val="000000"/>
              </a:solidFill>
              <a:latin typeface="KG Miss Kindergarten" panose="02000000000000000000" pitchFamily="2" charset="77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4B36429-8CDD-EB47-36D5-E3A94F6523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433506"/>
            <a:ext cx="2318197" cy="42477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13C6AD6-564B-0DCB-EF75-67A17CBE0B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8197" y="9433505"/>
            <a:ext cx="2318197" cy="42477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CE4B939-D6A9-BA1E-D0F1-8F5887129D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6050" y="9433504"/>
            <a:ext cx="2318197" cy="42477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1E20CD0-384D-FEF1-1947-878CC9D778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7754" y="9433504"/>
            <a:ext cx="1504646" cy="42477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327</Words>
  <Application>Microsoft Macintosh PowerPoint</Application>
  <PresentationFormat>Custom</PresentationFormat>
  <Paragraphs>71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Comfortaa</vt:lpstr>
      <vt:lpstr>KG Shake it Off Popped</vt:lpstr>
      <vt:lpstr>KG Miss Kindergarten</vt:lpstr>
      <vt:lpstr>Arial</vt:lpstr>
      <vt:lpstr>System Font Regular</vt:lpstr>
      <vt:lpstr>Comfortaa,Sans-Serif</vt:lpstr>
      <vt:lpstr>Simple Light</vt:lpstr>
      <vt:lpstr>We are WILD about Learning!</vt:lpstr>
      <vt:lpstr>Module 2,  Week 2:  There’s Only One Me!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shooting for the STARS! Students That Always Reach Success</dc:title>
  <dc:creator>Sawin, Ada</dc:creator>
  <cp:lastModifiedBy>Guess, Mary</cp:lastModifiedBy>
  <cp:revision>157</cp:revision>
  <cp:lastPrinted>2022-09-16T19:06:53Z</cp:lastPrinted>
  <dcterms:modified xsi:type="dcterms:W3CDTF">2022-09-16T19:10:18Z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0x01010065C82FB862B3584EBF3A03AA7ED0D34C</vt:lpwstr>
  </property>
</Properties>
</file>